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2" r:id="rId20"/>
    <p:sldId id="283" r:id="rId21"/>
    <p:sldId id="284" r:id="rId22"/>
    <p:sldId id="286" r:id="rId23"/>
    <p:sldId id="288" r:id="rId24"/>
    <p:sldId id="289" r:id="rId25"/>
    <p:sldId id="290" r:id="rId26"/>
    <p:sldId id="266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81E"/>
    <a:srgbClr val="640000"/>
    <a:srgbClr val="6F6F74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18" autoAdjust="0"/>
  </p:normalViewPr>
  <p:slideViewPr>
    <p:cSldViewPr snapToGrid="0">
      <p:cViewPr varScale="1">
        <p:scale>
          <a:sx n="105" d="100"/>
          <a:sy n="105" d="100"/>
        </p:scale>
        <p:origin x="12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(Fourier)-</a:t>
          </a:r>
        </a:p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BE34C69B-D0CB-48D9-B99C-AF421B043EAC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4F054246-4D8E-418C-95C1-E9EBDDCBEFED}" type="parTrans" cxnId="{C5A2162B-CCA5-48B8-B1C1-3F49394DF39A}">
      <dgm:prSet/>
      <dgm:spPr/>
      <dgm:t>
        <a:bodyPr/>
        <a:lstStyle/>
        <a:p>
          <a:endParaRPr lang="de-DE"/>
        </a:p>
      </dgm:t>
    </dgm:pt>
    <dgm:pt modelId="{18D9DCA2-5D27-4DD9-9451-494322B1F0A2}" type="sibTrans" cxnId="{C5A2162B-CCA5-48B8-B1C1-3F49394DF39A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1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85C0C6D-745E-408C-AC1F-6F5F8C4B5737}" type="pres">
      <dgm:prSet presAssocID="{676978D9-B416-42A1-B35F-FF149DD653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9BB392-8878-4968-B7EA-028EA5119FC0}" type="pres">
      <dgm:prSet presAssocID="{F6D51C5E-924A-4CCD-9552-E7952D78B638}" presName="spacer" presStyleCnt="0"/>
      <dgm:spPr/>
    </dgm:pt>
    <dgm:pt modelId="{B174E65D-A752-4537-ADE6-FA007789469D}" type="pres">
      <dgm:prSet presAssocID="{BE34C69B-D0CB-48D9-B99C-AF421B043EAC}" presName="comp" presStyleCnt="0"/>
      <dgm:spPr/>
    </dgm:pt>
    <dgm:pt modelId="{08B397B1-2D2C-4F50-B46B-A53CAD3A3EC7}" type="pres">
      <dgm:prSet presAssocID="{BE34C69B-D0CB-48D9-B99C-AF421B043EAC}" presName="box" presStyleLbl="node1" presStyleIdx="2" presStyleCnt="3"/>
      <dgm:spPr/>
      <dgm:t>
        <a:bodyPr/>
        <a:lstStyle/>
        <a:p>
          <a:endParaRPr lang="de-DE"/>
        </a:p>
      </dgm:t>
    </dgm:pt>
    <dgm:pt modelId="{B8D5485C-86ED-4B09-BDD0-84E53A313756}" type="pres">
      <dgm:prSet presAssocID="{BE34C69B-D0CB-48D9-B99C-AF421B043EA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22D16F01-AB4A-4712-92E1-D062DCFF0E94}" type="pres">
      <dgm:prSet presAssocID="{BE34C69B-D0CB-48D9-B99C-AF421B043E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1" destOrd="0" parTransId="{44783CB4-A1D9-4E9F-8FDA-6EBA574A73CF}" sibTransId="{F6D51C5E-924A-4CCD-9552-E7952D78B638}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07D8A9E8-AC8B-49F3-845E-778B2A26F366}" type="presOf" srcId="{BE34C69B-D0CB-48D9-B99C-AF421B043EAC}" destId="{08B397B1-2D2C-4F50-B46B-A53CAD3A3EC7}" srcOrd="0" destOrd="0" presId="urn:microsoft.com/office/officeart/2005/8/layout/vList4"/>
    <dgm:cxn modelId="{C5A2162B-CCA5-48B8-B1C1-3F49394DF39A}" srcId="{FD9162CD-9B54-4D11-9156-C130F461C77C}" destId="{BE34C69B-D0CB-48D9-B99C-AF421B043EAC}" srcOrd="2" destOrd="0" parTransId="{4F054246-4D8E-418C-95C1-E9EBDDCBEFED}" sibTransId="{18D9DCA2-5D27-4DD9-9451-494322B1F0A2}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835712B0-07C0-4EE3-ADD1-3F1B900FD811}" type="presOf" srcId="{BE34C69B-D0CB-48D9-B99C-AF421B043EAC}" destId="{22D16F01-AB4A-4712-92E1-D062DCFF0E94}" srcOrd="1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3B107C8A-9FBC-438C-852E-C55D8BF4EAA5}" type="presParOf" srcId="{48B04C82-0C9C-4DF2-BE76-DCF5114695C5}" destId="{3C20AE38-187B-427F-9ABD-35E87D103971}" srcOrd="2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  <dgm:cxn modelId="{603500C9-8946-46DA-8568-278B9334646E}" type="presParOf" srcId="{48B04C82-0C9C-4DF2-BE76-DCF5114695C5}" destId="{579BB392-8878-4968-B7EA-028EA5119FC0}" srcOrd="3" destOrd="0" presId="urn:microsoft.com/office/officeart/2005/8/layout/vList4"/>
    <dgm:cxn modelId="{BA25A70C-52A6-4CB7-BE49-E271DDDD8714}" type="presParOf" srcId="{48B04C82-0C9C-4DF2-BE76-DCF5114695C5}" destId="{B174E65D-A752-4537-ADE6-FA007789469D}" srcOrd="4" destOrd="0" presId="urn:microsoft.com/office/officeart/2005/8/layout/vList4"/>
    <dgm:cxn modelId="{22947585-00D8-4491-AE70-0742C329E501}" type="presParOf" srcId="{B174E65D-A752-4537-ADE6-FA007789469D}" destId="{08B397B1-2D2C-4F50-B46B-A53CAD3A3EC7}" srcOrd="0" destOrd="0" presId="urn:microsoft.com/office/officeart/2005/8/layout/vList4"/>
    <dgm:cxn modelId="{E0409578-96C0-41F1-AA4D-6453CEC6EFA4}" type="presParOf" srcId="{B174E65D-A752-4537-ADE6-FA007789469D}" destId="{B8D5485C-86ED-4B09-BDD0-84E53A313756}" srcOrd="1" destOrd="0" presId="urn:microsoft.com/office/officeart/2005/8/layout/vList4"/>
    <dgm:cxn modelId="{AA58B87B-DF54-4DEF-ACCB-D0952387B082}" type="presParOf" srcId="{B174E65D-A752-4537-ADE6-FA007789469D}" destId="{22D16F01-AB4A-4712-92E1-D062DCFF0E94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(Fourier)-</a:t>
          </a:r>
        </a:p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97B1-2D2C-4F50-B46B-A53CAD3A3EC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B8D5485C-86ED-4B09-BDD0-84E53A31375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Explizit</a:t>
            </a:r>
            <a:r>
              <a:rPr lang="de-DE" b="1" baseline="0" dirty="0" smtClean="0"/>
              <a:t> – </a:t>
            </a:r>
            <a:r>
              <a:rPr lang="de-DE" b="0" baseline="0" dirty="0" smtClean="0"/>
              <a:t>Algorithmus berechnet alle Landschaftspunkte</a:t>
            </a:r>
          </a:p>
          <a:p>
            <a:r>
              <a:rPr lang="de-DE" b="1" baseline="0" dirty="0" smtClean="0"/>
              <a:t>Implizit – </a:t>
            </a:r>
            <a:r>
              <a:rPr lang="de-DE" b="0" baseline="0" dirty="0" smtClean="0"/>
              <a:t>Algorithmus beantwortet Frage nach Höhenwert an Punkt x, y (Laufzeitgeeignet)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Räumlichen</a:t>
            </a:r>
            <a:r>
              <a:rPr lang="de-DE" baseline="0" dirty="0" smtClean="0"/>
              <a:t> Bereich  (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Domain) -&gt; Frequenzbereich (</a:t>
            </a:r>
            <a:r>
              <a:rPr lang="de-DE" baseline="0" dirty="0" err="1" smtClean="0"/>
              <a:t>Frequency</a:t>
            </a:r>
            <a:r>
              <a:rPr lang="de-DE" baseline="0" dirty="0" smtClean="0"/>
              <a:t> Domain) | </a:t>
            </a:r>
            <a:r>
              <a:rPr lang="de-DE" b="1" baseline="0" dirty="0" smtClean="0"/>
              <a:t>Auch power </a:t>
            </a:r>
            <a:r>
              <a:rPr lang="de-DE" b="1" baseline="0" dirty="0" err="1" smtClean="0"/>
              <a:t>spectrum</a:t>
            </a:r>
            <a:r>
              <a:rPr lang="de-DE" b="1" baseline="0" dirty="0" smtClean="0"/>
              <a:t>, spektrale Leistungsdichte</a:t>
            </a:r>
          </a:p>
          <a:p>
            <a:endParaRPr lang="de-DE" b="1" baseline="0" dirty="0" smtClean="0"/>
          </a:p>
          <a:p>
            <a:r>
              <a:rPr lang="de-DE" b="0" baseline="0" dirty="0" smtClean="0"/>
              <a:t>f(</a:t>
            </a:r>
            <a:r>
              <a:rPr lang="de-DE" b="0" baseline="0" dirty="0" err="1" smtClean="0"/>
              <a:t>hZ</a:t>
            </a:r>
            <a:r>
              <a:rPr lang="de-DE" b="0" baseline="0" dirty="0" smtClean="0"/>
              <a:t>) -&gt;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6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Ausgangspunkt</a:t>
            </a:r>
            <a:r>
              <a:rPr lang="de-DE" baseline="0" dirty="0" smtClean="0"/>
              <a:t> das was ihr alle von Zuhause kennt wenn kein Empfang: Weißes Rauschen SWIPE!</a:t>
            </a:r>
          </a:p>
          <a:p>
            <a:r>
              <a:rPr lang="de-DE" baseline="0" dirty="0" err="1" smtClean="0"/>
              <a:t>Ups</a:t>
            </a:r>
            <a:r>
              <a:rPr lang="de-DE" baseline="0" dirty="0" smtClean="0"/>
              <a:t>… korrigiere: eure Eltern bzw. ihr als Kinder kennt:</a:t>
            </a:r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Was sieht man? Weitgehend konstant verteilte Leistungsdichte über alle Frequenzen im Bildbereich/Raumbereich/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4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Spektraldichte</a:t>
            </a:r>
            <a:r>
              <a:rPr lang="de-DE" baseline="0" dirty="0" smtClean="0"/>
              <a:t> in 1-D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Ca. aussehen im power </a:t>
            </a:r>
            <a:r>
              <a:rPr lang="de-DE" baseline="0" dirty="0" err="1" smtClean="0"/>
              <a:t>Spetkrum</a:t>
            </a:r>
            <a:r>
              <a:rPr lang="de-DE" baseline="0" dirty="0" smtClean="0"/>
              <a:t> 2d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Nach </a:t>
            </a:r>
            <a:r>
              <a:rPr lang="de-DE" baseline="0" dirty="0" err="1" smtClean="0"/>
              <a:t>filterung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37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Resultierende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Heightmap</a:t>
            </a:r>
            <a:r>
              <a:rPr lang="de-DE" baseline="0" dirty="0" smtClean="0"/>
              <a:t> in 3-D dargestellt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Wie wird das resultierende Gelände aussehen?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5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Laufzeitberechnung:</a:t>
            </a:r>
          </a:p>
          <a:p>
            <a:pPr marL="171450" indent="-171450">
              <a:buFontTx/>
              <a:buChar char="-"/>
            </a:pPr>
            <a:r>
              <a:rPr lang="de-DE" b="0" dirty="0" smtClean="0"/>
              <a:t>Theoretisch möglich durch </a:t>
            </a:r>
            <a:r>
              <a:rPr lang="de-DE" b="0" dirty="0" err="1" smtClean="0"/>
              <a:t>aufsummierung</a:t>
            </a:r>
            <a:r>
              <a:rPr lang="de-DE" b="0" dirty="0" smtClean="0"/>
              <a:t> aller beteiligten Sinus/</a:t>
            </a:r>
            <a:r>
              <a:rPr lang="de-DE" b="0" dirty="0" err="1" smtClean="0"/>
              <a:t>Cosinusfunktionen</a:t>
            </a:r>
            <a:r>
              <a:rPr lang="de-DE" b="0" dirty="0" smtClean="0"/>
              <a:t> am Punkt -&gt; aber super viele</a:t>
            </a:r>
            <a:r>
              <a:rPr lang="de-DE" b="0" baseline="0" dirty="0" smtClean="0"/>
              <a:t> und sin usw. sowieso </a:t>
            </a:r>
            <a:r>
              <a:rPr lang="de-DE" b="0" baseline="0" dirty="0" err="1" smtClean="0"/>
              <a:t>unperformant</a:t>
            </a:r>
            <a:endParaRPr lang="de-DE" b="0" baseline="0" dirty="0" smtClean="0"/>
          </a:p>
          <a:p>
            <a:pPr marL="171450" indent="-171450">
              <a:buFontTx/>
              <a:buChar char="-"/>
            </a:pPr>
            <a:endParaRPr lang="de-DE" b="0" dirty="0" smtClean="0"/>
          </a:p>
          <a:p>
            <a:pPr marL="0" indent="0">
              <a:buFontTx/>
              <a:buNone/>
            </a:pPr>
            <a:r>
              <a:rPr lang="de-DE" b="1" dirty="0" smtClean="0"/>
              <a:t>Isotropie</a:t>
            </a:r>
            <a:r>
              <a:rPr lang="de-DE" b="1" baseline="0" dirty="0" smtClean="0"/>
              <a:t> / Stationär</a:t>
            </a:r>
            <a:endParaRPr lang="de-DE" b="0" baseline="0" dirty="0" smtClean="0"/>
          </a:p>
          <a:p>
            <a:pPr marL="0" indent="0">
              <a:buFontTx/>
              <a:buNone/>
            </a:pPr>
            <a:r>
              <a:rPr lang="de-DE" b="0" baseline="0" dirty="0" smtClean="0"/>
              <a:t>Iso -&gt; bei Rotation keine </a:t>
            </a:r>
            <a:r>
              <a:rPr lang="de-DE" b="0" baseline="0" dirty="0" err="1" smtClean="0"/>
              <a:t>veränderung</a:t>
            </a:r>
            <a:r>
              <a:rPr lang="de-DE" b="0" baseline="0" dirty="0" smtClean="0"/>
              <a:t> im statistischen Charakter (der Leistungsdichte?)</a:t>
            </a:r>
          </a:p>
          <a:p>
            <a:pPr marL="0" indent="0">
              <a:buFontTx/>
              <a:buNone/>
            </a:pPr>
            <a:r>
              <a:rPr lang="de-DE" b="0" baseline="0" dirty="0" err="1" smtClean="0"/>
              <a:t>Stat</a:t>
            </a:r>
            <a:r>
              <a:rPr lang="de-DE" b="0" baseline="0" dirty="0" smtClean="0"/>
              <a:t> -&gt; bei Translation keine Veränderung in der Leistungsdichte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="0" baseline="0" dirty="0" smtClean="0">
                <a:sym typeface="Wingdings" panose="05000000000000000000" pitchFamily="2" charset="2"/>
              </a:rPr>
              <a:t>Beides führt zu gleicher Rauheit überall, egal ob Tal oder Kamm</a:t>
            </a:r>
            <a:endParaRPr lang="en-GB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Flexibel: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Anpassbar durch Austausch des Filters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8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baseline="0" dirty="0" smtClean="0">
                <a:sym typeface="Wingdings" panose="05000000000000000000" pitchFamily="2" charset="2"/>
              </a:rPr>
              <a:t>Erwähnung: Wir beschäftigen uns mit 1D Noise</a:t>
            </a: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14:m>
                  <m:oMath xmlns:m="http://schemas.openxmlformats.org/officeDocument/2006/math">
                    <m:r>
                      <a:rPr lang="de-DE" b="0" i="1" baseline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:r>
                  <a:rPr lang="de-DE" b="0" i="0" baseline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𝑠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7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Ähnlich linearer Interpolation</a:t>
            </a: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4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3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7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Turbulence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Unstetig in der ersten Ableitung, bricht regelmäßige Muster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Multifractal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Aktuelles Problem: stationär, isotrop, überall gleiche Rauheit; Hier nicht!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Bias: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Gewichtung in eine </a:t>
            </a:r>
            <a:r>
              <a:rPr lang="de-DE" b="0" baseline="0" dirty="0" err="1" smtClean="0">
                <a:sym typeface="Wingdings" panose="05000000000000000000" pitchFamily="2" charset="2"/>
              </a:rPr>
              <a:t>eine</a:t>
            </a:r>
            <a:r>
              <a:rPr lang="de-DE" b="0" baseline="0" dirty="0" smtClean="0">
                <a:sym typeface="Wingdings" panose="05000000000000000000" pitchFamily="2" charset="2"/>
              </a:rPr>
              <a:t> bestimmte Region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Gain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Bestimmen wo die Funktion die meiste Zeit verbringt (Mitte oder Randstellen)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8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6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4.tif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13" Type="http://schemas.openxmlformats.org/officeDocument/2006/relationships/hyperlink" Target="https://www.wikiwand.com/de/Wei%C3%9Fes_Rauschen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12" Type="http://schemas.openxmlformats.org/officeDocument/2006/relationships/hyperlink" Target="http://cnx.org/resources/1fcf8e94b24002397361ac23e9db475213cf25af/figure1.png" TargetMode="External"/><Relationship Id="rId17" Type="http://schemas.openxmlformats.org/officeDocument/2006/relationships/image" Target="../media/image14.tiff"/><Relationship Id="rId2" Type="http://schemas.openxmlformats.org/officeDocument/2006/relationships/hyperlink" Target="http://www.decarpentier.nl/wp-content/uploads/scape_ridge_mountains.jpg" TargetMode="External"/><Relationship Id="rId16" Type="http://schemas.openxmlformats.org/officeDocument/2006/relationships/hyperlink" Target="http://gmlscripts.github.io/images/bias1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5" Type="http://schemas.openxmlformats.org/officeDocument/2006/relationships/hyperlink" Target="https://www-sop.inria.fr/reves/Basilic/2010/LLCDDELPZ10/LLCDDELPZ10STARPNF.pdf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Relationship Id="rId14" Type="http://schemas.openxmlformats.org/officeDocument/2006/relationships/hyperlink" Target="http://www.shaders.co.uk/enhance_xsi/nodal_index/Noise/Ridged.jp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wand.com/de/Schnelle_Fourier-Transformation" TargetMode="External"/><Relationship Id="rId13" Type="http://schemas.openxmlformats.org/officeDocument/2006/relationships/image" Target="../media/image14.tiff"/><Relationship Id="rId3" Type="http://schemas.openxmlformats.org/officeDocument/2006/relationships/hyperlink" Target="http://de.borderlands.wikia.com/wiki/Waffen" TargetMode="External"/><Relationship Id="rId7" Type="http://schemas.openxmlformats.org/officeDocument/2006/relationships/hyperlink" Target="http://www.howardzzh.com/research/terrain/" TargetMode="External"/><Relationship Id="rId12" Type="http://schemas.openxmlformats.org/officeDocument/2006/relationships/hyperlink" Target="https://www-sop.inria.fr/reves/Basilic/2010/LLCDDELPZ10/LLCDDELPZ10STARPNF.pdf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11" Type="http://schemas.openxmlformats.org/officeDocument/2006/relationships/hyperlink" Target="http://www.keithlantz.net/2011/11/using-fourier-synthesis-to-generate-a-fractional-brownian-motion-surface/" TargetMode="External"/><Relationship Id="rId5" Type="http://schemas.openxmlformats.org/officeDocument/2006/relationships/hyperlink" Target="https://www.wikiwand.com/en/Voxel" TargetMode="External"/><Relationship Id="rId10" Type="http://schemas.openxmlformats.org/officeDocument/2006/relationships/hyperlink" Target="https://www.wikiwand.com/en/White_noise" TargetMode="External"/><Relationship Id="rId4" Type="http://schemas.openxmlformats.org/officeDocument/2006/relationships/hyperlink" Target="https://www.wikiwand.com/de/Skalarfeld" TargetMode="External"/><Relationship Id="rId9" Type="http://schemas.openxmlformats.org/officeDocument/2006/relationships/hyperlink" Target="https://www.wikiwand.com/en/Spectral_den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422457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1669691" y="577970"/>
            <a:ext cx="724618" cy="3812875"/>
            <a:chOff x="1466491" y="577970"/>
            <a:chExt cx="724618" cy="3812875"/>
          </a:xfrm>
        </p:grpSpPr>
        <p:sp>
          <p:nvSpPr>
            <p:cNvPr id="5" name="Rechteck 4"/>
            <p:cNvSpPr/>
            <p:nvPr/>
          </p:nvSpPr>
          <p:spPr>
            <a:xfrm>
              <a:off x="1466491" y="577970"/>
              <a:ext cx="77637" cy="381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1466491" y="4321834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66491" y="577970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 rot="16200000">
            <a:off x="-724660" y="2130465"/>
            <a:ext cx="381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explizit</a:t>
            </a:r>
            <a:endParaRPr lang="en-GB" sz="4000" dirty="0">
              <a:solidFill>
                <a:srgbClr val="6F6F74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204396" y="4910646"/>
            <a:ext cx="244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implizit</a:t>
            </a:r>
            <a:endParaRPr lang="en-GB" sz="4000" dirty="0">
              <a:solidFill>
                <a:srgbClr val="6F6F74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65212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65212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65212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Fourier- Transformation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4182778" y="1666557"/>
            <a:ext cx="3826445" cy="1762443"/>
            <a:chOff x="4182778" y="1210304"/>
            <a:chExt cx="3826445" cy="176244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778" y="1210304"/>
              <a:ext cx="3826445" cy="1762443"/>
            </a:xfrm>
            <a:prstGeom prst="rect">
              <a:avLst/>
            </a:prstGeom>
          </p:spPr>
        </p:pic>
        <p:sp>
          <p:nvSpPr>
            <p:cNvPr id="8" name="Pfeil nach rechts 7"/>
            <p:cNvSpPr/>
            <p:nvPr/>
          </p:nvSpPr>
          <p:spPr>
            <a:xfrm>
              <a:off x="5986729" y="1992699"/>
              <a:ext cx="224287" cy="129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334109" y="3544575"/>
            <a:ext cx="5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Inverse (fast) </a:t>
            </a:r>
            <a:r>
              <a:rPr lang="de-DE" b="1" dirty="0" err="1" smtClean="0"/>
              <a:t>Fouriertransformation</a:t>
            </a:r>
            <a:r>
              <a:rPr lang="de-DE" b="1" dirty="0" smtClean="0"/>
              <a:t> (IFFT):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679167" y="1210304"/>
            <a:ext cx="48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(Fast) Fourier Transformation (FFT):</a:t>
            </a:r>
            <a:endParaRPr lang="en-GB" b="1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77" y="3939808"/>
            <a:ext cx="3826445" cy="1762443"/>
          </a:xfrm>
          <a:prstGeom prst="rect">
            <a:avLst/>
          </a:prstGeom>
        </p:spPr>
      </p:pic>
      <p:sp>
        <p:nvSpPr>
          <p:cNvPr id="24" name="Pfeil nach rechts 23"/>
          <p:cNvSpPr/>
          <p:nvPr/>
        </p:nvSpPr>
        <p:spPr>
          <a:xfrm rot="10800000">
            <a:off x="5986728" y="4722203"/>
            <a:ext cx="224287" cy="12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2642448" y="2190485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642447" y="4463736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8189765" y="2224612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8187832" y="4501366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251" y="178576"/>
            <a:ext cx="7026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Generierung eines </a:t>
            </a:r>
            <a:r>
              <a:rPr lang="de-DE" sz="3200" dirty="0" err="1" smtClean="0"/>
              <a:t>Frequenz“bildes</a:t>
            </a:r>
            <a:r>
              <a:rPr lang="de-DE" sz="3200" dirty="0" smtClean="0"/>
              <a:t>“</a:t>
            </a:r>
            <a:endParaRPr lang="en-GB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17" y="1384360"/>
            <a:ext cx="6022566" cy="40892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59" y="855003"/>
            <a:ext cx="9122883" cy="5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9" y="928116"/>
            <a:ext cx="4995143" cy="5001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3598429" y="928116"/>
            <a:ext cx="4995143" cy="500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430" y="931430"/>
            <a:ext cx="499845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2554857" y="1099868"/>
            <a:ext cx="7082287" cy="551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=2.4</a:t>
                </a:r>
                <a:endParaRPr lang="en-GB" sz="28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blipFill>
                <a:blip r:embed="rId5"/>
                <a:stretch>
                  <a:fillRect t="-25352" r="-13253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530" y="1681172"/>
            <a:ext cx="3617308" cy="20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=2.0</a:t>
                </a:r>
                <a:endParaRPr lang="en-GB" sz="28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blipFill>
                <a:blip r:embed="rId7"/>
                <a:stretch>
                  <a:fillRect t="-25352" r="-13253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213" y="4454555"/>
            <a:ext cx="3629942" cy="2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Fazit: 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3600" b="0" dirty="0" smtClean="0">
                    <a:solidFill>
                      <a:srgbClr val="640000"/>
                    </a:solidFill>
                  </a:rPr>
                  <a:t>Probleme</a:t>
                </a:r>
                <a14:m>
                  <m:oMath xmlns:m="http://schemas.openxmlformats.org/officeDocument/2006/math">
                    <m:r>
                      <a:rPr lang="de-DE" sz="3600" b="0" i="1" smtClean="0">
                        <a:solidFill>
                          <a:srgbClr val="64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b="0" i="1" dirty="0" smtClean="0">
                  <a:solidFill>
                    <a:srgbClr val="64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effektive</m:t>
                          </m:r>
                        </m:e>
                      </m:d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Laufzeitberechnung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:r>
                  <a:rPr lang="de-DE" sz="2800" b="0" dirty="0" smtClean="0"/>
                  <a:t>Isotrop / stationär</a:t>
                </a:r>
              </a:p>
              <a:p>
                <a:pPr algn="ctr"/>
                <a:r>
                  <a:rPr lang="de-DE" sz="2800" dirty="0" smtClean="0"/>
                  <a:t>Periodisch auffällig</a:t>
                </a:r>
                <a:endParaRPr lang="de-DE" sz="2800" b="0" dirty="0" smtClean="0"/>
              </a:p>
              <a:p>
                <a:pPr algn="ctr"/>
                <a:endParaRPr lang="de-DE" sz="2800" dirty="0" smtClean="0"/>
              </a:p>
              <a:p>
                <a:pPr algn="ctr"/>
                <a:endParaRPr lang="de-DE" sz="2800" dirty="0"/>
              </a:p>
              <a:p>
                <a:pPr algn="ctr"/>
                <a:r>
                  <a:rPr lang="de-DE" sz="3600" dirty="0" smtClean="0">
                    <a:solidFill>
                      <a:srgbClr val="0C581E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600" b="0" i="0" smtClean="0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orteile</m:t>
                    </m:r>
                    <m:r>
                      <a:rPr lang="de-DE" sz="3600" i="1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i="1" dirty="0" smtClean="0">
                  <a:solidFill>
                    <a:srgbClr val="0C581E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Flexibel</a:t>
                </a: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Optisch plausible Ergebnisse</a:t>
                </a:r>
                <a:endParaRPr lang="de-DE" sz="2600" dirty="0">
                  <a:latin typeface="Cambria Math" panose="02040503050406030204" pitchFamily="18" charset="0"/>
                </a:endParaRPr>
              </a:p>
              <a:p>
                <a:pPr algn="ctr"/>
                <a:endParaRPr lang="de-DE" sz="2800" b="0" dirty="0" smtClean="0"/>
              </a:p>
              <a:p>
                <a:pPr algn="ctr"/>
                <a:endParaRPr lang="de-DE" sz="2800" b="0" dirty="0" smtClean="0"/>
              </a:p>
              <a:p>
                <a:pPr algn="ctr"/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blipFill>
                <a:blip r:embed="rId4"/>
                <a:stretch>
                  <a:fillRect t="-2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Noise-Grundlagen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3600" b="0" dirty="0" smtClean="0">
                    <a:solidFill>
                      <a:schemeClr val="tx1"/>
                    </a:solidFill>
                  </a:rPr>
                  <a:t>W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3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36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de-DE" sz="36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e>
                      <m:sup>
                        <m:r>
                          <a:rPr lang="de-DE" sz="3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𝑖𝑠𝑒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𝑎𝑏𝑜𝑢𝑡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blipFill>
                <a:blip r:embed="rId4"/>
                <a:stretch>
                  <a:fillRect l="-5055" t="-94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2637918" y="1159987"/>
            <a:ext cx="6709673" cy="572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de-DE" sz="2800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de-DE" sz="2800" dirty="0" smtClean="0"/>
              <a:t>Trotz Zufall wiederholbar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Frequenzlimitiert mit max. 1</a:t>
            </a:r>
          </a:p>
          <a:p>
            <a:pPr algn="ctr"/>
            <a:endParaRPr lang="de-DE" sz="2800" b="0" dirty="0" smtClean="0"/>
          </a:p>
          <a:p>
            <a:pPr algn="ctr"/>
            <a:r>
              <a:rPr lang="de-DE" sz="2800" dirty="0" smtClean="0"/>
              <a:t>Funktionswerte im Intervall [-1-1]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Keiner erkennbaren Muster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b="0" dirty="0" smtClean="0"/>
              <a:t>Stationär/Isotrop</a:t>
            </a:r>
            <a:endParaRPr lang="de-DE" sz="2800" b="0" dirty="0" smtClean="0"/>
          </a:p>
          <a:p>
            <a:pPr algn="ctr"/>
            <a:endParaRPr lang="de-DE" sz="2800" b="0" dirty="0" smtClean="0"/>
          </a:p>
          <a:p>
            <a:pPr algn="ctr"/>
            <a:endParaRPr lang="de-DE" sz="2800" b="0" dirty="0" smtClean="0"/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317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554857" y="496020"/>
            <a:ext cx="7082287" cy="5982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Noise-Komponenten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12803" y="965096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err="1" smtClean="0">
                <a:solidFill>
                  <a:schemeClr val="tx1"/>
                </a:solidFill>
              </a:rPr>
              <a:t>Lattice</a:t>
            </a:r>
            <a:r>
              <a:rPr lang="de-DE" b="1" dirty="0" smtClean="0">
                <a:solidFill>
                  <a:schemeClr val="tx1"/>
                </a:solidFill>
              </a:rPr>
              <a:t>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/>
              <p:cNvSpPr txBox="1"/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blipFill>
                <a:blip r:embed="rId4"/>
                <a:stretch>
                  <a:fillRect l="-3103" r="-3103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2812803" y="2801339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chemeClr val="tx1"/>
                </a:solidFill>
              </a:rPr>
              <a:t>Fade-Funktion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/>
              <p:cNvSpPr txBox="1"/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</m:oMath>
                  </m:oMathPara>
                </a14:m>
                <a:endParaRPr lang="de-DE" sz="2400" b="0" dirty="0" smtClean="0"/>
              </a:p>
              <a:p>
                <a:endParaRPr lang="de-DE" sz="24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endParaRPr lang="de-DE" b="0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blipFill>
                <a:blip r:embed="rId5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3" y="514308"/>
            <a:ext cx="7082287" cy="5956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/>
                        <m:t>6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5</m:t>
                      </m:r>
                      <m:r>
                        <m:rPr>
                          <m:nor/>
                        </m:rPr>
                        <a:rPr lang="en-GB"/>
                        <m:t>-15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4</m:t>
                      </m:r>
                      <m:r>
                        <m:rPr>
                          <m:nor/>
                        </m:rPr>
                        <a:rPr lang="en-GB"/>
                        <m:t>+10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blipFill>
                <a:blip r:embed="rId7"/>
                <a:stretch>
                  <a:fillRect l="-3081" r="-840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Value-Noise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8" y="2821779"/>
            <a:ext cx="3868356" cy="11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Gradient-Noise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7" y="4531706"/>
            <a:ext cx="3849847" cy="11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Fractal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-Noise /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Turbulence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𝑓𝑣𝑛𝑜𝑖𝑠𝑒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𝑣𝑛𝑜𝑖𝑠𝑒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323272" y="3295291"/>
            <a:ext cx="3545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HANDS ON!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643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Arten von 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𝑝𝑒𝑟𝑙𝑖𝑛</m:t>
                      </m:r>
                      <m:d>
                        <m:dPr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200" b="0" dirty="0" smtClean="0">
                  <a:solidFill>
                    <a:schemeClr val="tx1"/>
                  </a:solidFill>
                </a:endParaRPr>
              </a:p>
              <a:p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83787" y="353684"/>
            <a:ext cx="354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 smtClean="0"/>
              <a:t>Perlin</a:t>
            </a:r>
            <a:r>
              <a:rPr lang="de-DE" sz="2000" u="sng" dirty="0" smtClean="0"/>
              <a:t> Noise </a:t>
            </a:r>
            <a:r>
              <a:rPr lang="de-DE" sz="800" u="sng" dirty="0" err="1" smtClean="0"/>
              <a:t>by</a:t>
            </a:r>
            <a:r>
              <a:rPr lang="de-DE" sz="800" u="sng" dirty="0" smtClean="0"/>
              <a:t> Ken </a:t>
            </a:r>
            <a:r>
              <a:rPr lang="de-DE" sz="800" u="sng" dirty="0" err="1" smtClean="0"/>
              <a:t>Perlin</a:t>
            </a:r>
            <a:r>
              <a:rPr lang="de-DE" sz="2000" u="sng" dirty="0" smtClean="0"/>
              <a:t>:</a:t>
            </a:r>
          </a:p>
          <a:p>
            <a:endParaRPr lang="en-GB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/>
              <p:cNvSpPr txBox="1"/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𝑓𝑛𝑜𝑖𝑠𝑒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6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Multifractal/Heterogenes Terrain:</a:t>
                </a:r>
              </a:p>
              <a:p>
                <a:r>
                  <a:rPr lang="de-DE" sz="1400" b="0" dirty="0" smtClean="0"/>
                  <a:t>Beispiel: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𝑚𝑢𝑙𝑡𝑖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𝑔𝑛𝑜𝑖𝑠𝑒</m:t>
                              </m:r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blipFill>
                <a:blip r:embed="rId6"/>
                <a:stretch>
                  <a:fillRect l="-1410" t="-2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239" y="323472"/>
            <a:ext cx="901789" cy="1416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/>
              <p:cNvSpPr/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de-DE" sz="2000" u="sng" dirty="0" smtClean="0"/>
                  <a:t>Ridged-Noise:</a:t>
                </a:r>
                <a:endParaRPr lang="de-DE" sz="2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𝑟𝑖𝑑𝑔𝑒𝑑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𝑔𝑛𝑜𝑖𝑠𝑒</m:t>
                                  </m:r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  <a:blipFill>
                <a:blip r:embed="rId8"/>
                <a:stretch>
                  <a:fillRect l="-1000" t="-3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(„echter“)</a:t>
                </a:r>
                <a:r>
                  <a:rPr lang="de-DE" sz="2000" u="sng" dirty="0" err="1" smtClean="0"/>
                  <a:t>Turbulence</a:t>
                </a:r>
                <a:r>
                  <a:rPr lang="de-DE" sz="2000" u="sng" dirty="0" smtClean="0"/>
                  <a:t>-Noise: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𝑡𝑢𝑟𝑏𝑢𝑙𝑒𝑛𝑐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blipFill>
                <a:blip r:embed="rId9"/>
                <a:stretch>
                  <a:fillRect l="-1718" t="-3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022" y="3051490"/>
            <a:ext cx="912167" cy="902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734398" y="1889568"/>
                <a:ext cx="3545456" cy="4714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Range &amp; Domain Mapping: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𝑟𝑎𝑛𝑔𝑒𝐷𝑜𝑚𝑎𝑖𝑛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de-DE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12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pPr/>
                <a:endParaRPr lang="de-DE" sz="1200" dirty="0" smtClean="0"/>
              </a:p>
              <a:p>
                <a:pPr/>
                <a:r>
                  <a:rPr lang="de-DE" sz="1200" i="1" dirty="0" smtClean="0"/>
                  <a:t>Bias: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⁡(0.5)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12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endParaRPr lang="de-DE" sz="1200" i="1" dirty="0" smtClean="0"/>
              </a:p>
              <a:p>
                <a:r>
                  <a:rPr lang="de-DE" sz="1200" i="1" dirty="0" err="1" smtClean="0"/>
                  <a:t>Gain</a:t>
                </a:r>
                <a:r>
                  <a:rPr lang="de-DE" sz="1200" i="1" dirty="0" smtClean="0"/>
                  <a:t>:</a:t>
                </a:r>
                <a:endParaRPr lang="de-DE" sz="1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⁡(0.5)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/>
              </a:p>
              <a:p>
                <a:pPr/>
                <a:endParaRPr lang="en-GB" sz="1200" dirty="0"/>
              </a:p>
              <a:p>
                <a:pPr/>
                <a:endParaRPr lang="en-GB" sz="1200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98" y="1889568"/>
                <a:ext cx="3545456" cy="4714111"/>
              </a:xfrm>
              <a:prstGeom prst="rect">
                <a:avLst/>
              </a:prstGeom>
              <a:blipFill>
                <a:blip r:embed="rId11"/>
                <a:stretch>
                  <a:fillRect l="-1893" t="-7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4354" y="2926634"/>
            <a:ext cx="950079" cy="2054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120" y="4350498"/>
            <a:ext cx="1112996" cy="23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5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1619250" y="3457575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durch Rauschfunktionen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1"/>
            <a:ext cx="8595360" cy="574159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sz="5600" dirty="0" smtClean="0"/>
              <a:t>Bildquellen:</a:t>
            </a:r>
          </a:p>
          <a:p>
            <a:r>
              <a:rPr lang="en-GB" sz="3200" dirty="0">
                <a:hlinkClick r:id="rId2"/>
              </a:rPr>
              <a:t>http://</a:t>
            </a:r>
            <a:r>
              <a:rPr lang="en-GB" sz="3200" dirty="0" smtClean="0">
                <a:hlinkClick r:id="rId2"/>
              </a:rPr>
              <a:t>www.decarpentier.nl/wp-content/uploads/scape_ridge_mountains.jpg</a:t>
            </a:r>
            <a:endParaRPr lang="en-GB" sz="3200" dirty="0" smtClean="0"/>
          </a:p>
          <a:p>
            <a:r>
              <a:rPr lang="en-GB" sz="3200" dirty="0"/>
              <a:t>http://img05.deviantart.net/d952/i/2009/153/4/b/test___procedural_vue_terrain_by_priteeboy.jpg</a:t>
            </a:r>
            <a:endParaRPr lang="en-GB" sz="3200" dirty="0" smtClean="0"/>
          </a:p>
          <a:p>
            <a:r>
              <a:rPr lang="en-GB" sz="3200" dirty="0" smtClean="0">
                <a:hlinkClick r:id="rId3"/>
              </a:rPr>
              <a:t>http://atg.lychnobi.com/screenshots/ATG%20screen%2003.jpg</a:t>
            </a:r>
            <a:endParaRPr lang="en-GB" sz="3200" dirty="0" smtClean="0"/>
          </a:p>
          <a:p>
            <a:r>
              <a:rPr lang="en-GB" sz="3200" dirty="0">
                <a:hlinkClick r:id="rId4"/>
              </a:rPr>
              <a:t>http://</a:t>
            </a:r>
            <a:r>
              <a:rPr lang="en-GB" sz="32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3200" dirty="0" smtClean="0"/>
          </a:p>
          <a:p>
            <a:r>
              <a:rPr lang="en-GB" sz="3200" dirty="0">
                <a:hlinkClick r:id="rId5"/>
              </a:rPr>
              <a:t>http://</a:t>
            </a:r>
            <a:r>
              <a:rPr lang="en-GB" sz="3200" dirty="0" smtClean="0">
                <a:hlinkClick r:id="rId5"/>
              </a:rPr>
              <a:t>no-mans-sky.com/press/no_man's_sky/images/NewEridu.png</a:t>
            </a:r>
            <a:endParaRPr lang="en-GB" sz="3200" dirty="0" smtClean="0"/>
          </a:p>
          <a:p>
            <a:r>
              <a:rPr lang="en-GB" sz="3200" dirty="0">
                <a:hlinkClick r:id="rId6"/>
              </a:rPr>
              <a:t>https://</a:t>
            </a:r>
            <a:r>
              <a:rPr lang="en-GB" sz="3200" dirty="0" smtClean="0">
                <a:hlinkClick r:id="rId6"/>
              </a:rPr>
              <a:t>upload.wikimedia.org/wikipedia/commons/b/b4/Voxelgitter.png?1464083679752</a:t>
            </a:r>
            <a:endParaRPr lang="en-GB" sz="3200" dirty="0" smtClean="0"/>
          </a:p>
          <a:p>
            <a:r>
              <a:rPr lang="en-GB" sz="3200" dirty="0">
                <a:hlinkClick r:id="rId7"/>
              </a:rPr>
              <a:t>http://</a:t>
            </a:r>
            <a:r>
              <a:rPr lang="en-GB" sz="3200" dirty="0" smtClean="0">
                <a:hlinkClick r:id="rId7"/>
              </a:rPr>
              <a:t>http.developer.nvidia.com/GPUGems3/elementLinks/01fig01.jpg</a:t>
            </a:r>
            <a:endParaRPr lang="en-GB" sz="3200" dirty="0" smtClean="0"/>
          </a:p>
          <a:p>
            <a:r>
              <a:rPr lang="en-GB" sz="3200" dirty="0">
                <a:hlinkClick r:id="rId8"/>
              </a:rPr>
              <a:t>https://</a:t>
            </a:r>
            <a:r>
              <a:rPr lang="en-GB" sz="3200" dirty="0" smtClean="0">
                <a:hlinkClick r:id="rId8"/>
              </a:rPr>
              <a:t>upload.wikimedia.org/wikipedia/commons/2/2f/Heightmap_rendered.png?1464084491149</a:t>
            </a:r>
            <a:endParaRPr lang="en-GB" sz="3200" dirty="0" smtClean="0"/>
          </a:p>
          <a:p>
            <a:r>
              <a:rPr lang="en-GB" sz="3200" dirty="0">
                <a:hlinkClick r:id="rId9"/>
              </a:rPr>
              <a:t>http://www.howardzzh.com/research/terrain</a:t>
            </a:r>
            <a:r>
              <a:rPr lang="en-GB" sz="3200" dirty="0" smtClean="0">
                <a:hlinkClick r:id="rId9"/>
              </a:rPr>
              <a:t>/</a:t>
            </a:r>
            <a:endParaRPr lang="en-GB" sz="3200" dirty="0" smtClean="0"/>
          </a:p>
          <a:p>
            <a:r>
              <a:rPr lang="en-GB" sz="3200" dirty="0">
                <a:hlinkClick r:id="rId10"/>
              </a:rPr>
              <a:t>https://</a:t>
            </a:r>
            <a:r>
              <a:rPr lang="en-GB" sz="3200" dirty="0" smtClean="0">
                <a:hlinkClick r:id="rId10"/>
              </a:rPr>
              <a:t>www.wikiwand.com/en/Diamond-square_algorithm</a:t>
            </a:r>
            <a:endParaRPr lang="en-GB" sz="3200" dirty="0" smtClean="0"/>
          </a:p>
          <a:p>
            <a:r>
              <a:rPr lang="en-GB" sz="3200" dirty="0">
                <a:hlinkClick r:id="rId11"/>
              </a:rPr>
              <a:t>http://</a:t>
            </a:r>
            <a:r>
              <a:rPr lang="en-GB" sz="3200" dirty="0" smtClean="0">
                <a:hlinkClick r:id="rId11"/>
              </a:rPr>
              <a:t>www.tursiops.cc/fm/midpt.gif</a:t>
            </a:r>
            <a:endParaRPr lang="en-GB" sz="3200" dirty="0" smtClean="0"/>
          </a:p>
          <a:p>
            <a:r>
              <a:rPr lang="en-GB" sz="3200" dirty="0">
                <a:hlinkClick r:id="rId12"/>
              </a:rPr>
              <a:t>http://</a:t>
            </a:r>
            <a:r>
              <a:rPr lang="en-GB" sz="3200" dirty="0" smtClean="0">
                <a:hlinkClick r:id="rId12"/>
              </a:rPr>
              <a:t>cnx.org/resources/1fcf8e94b24002397361ac23e9db475213cf25af/figure1.png</a:t>
            </a:r>
            <a:endParaRPr lang="en-GB" sz="3200" dirty="0" smtClean="0"/>
          </a:p>
          <a:p>
            <a:r>
              <a:rPr lang="en-GB" sz="3200" dirty="0">
                <a:hlinkClick r:id="rId13"/>
              </a:rPr>
              <a:t>https://</a:t>
            </a:r>
            <a:r>
              <a:rPr lang="en-GB" sz="3200" dirty="0" smtClean="0">
                <a:hlinkClick r:id="rId13"/>
              </a:rPr>
              <a:t>www.wikiwand.com/de/Wei%C3%9Fes_Rauschen</a:t>
            </a:r>
            <a:endParaRPr lang="en-GB" sz="3200" dirty="0" smtClean="0"/>
          </a:p>
          <a:p>
            <a:r>
              <a:rPr lang="en-GB" sz="3200" dirty="0">
                <a:hlinkClick r:id="rId14"/>
              </a:rPr>
              <a:t>http://</a:t>
            </a:r>
            <a:r>
              <a:rPr lang="en-GB" sz="3200" dirty="0" smtClean="0">
                <a:hlinkClick r:id="rId14"/>
              </a:rPr>
              <a:t>www.shaders.co.uk/enhance_xsi/nodal_index/Noise/Ridged.jpg</a:t>
            </a:r>
            <a:endParaRPr lang="en-GB" sz="3200" dirty="0" smtClean="0"/>
          </a:p>
          <a:p>
            <a:r>
              <a:rPr lang="en-GB" sz="3200" dirty="0">
                <a:hlinkClick r:id="rId15"/>
              </a:rPr>
              <a:t>https://</a:t>
            </a:r>
            <a:r>
              <a:rPr lang="en-GB" sz="3200" dirty="0" smtClean="0">
                <a:hlinkClick r:id="rId15"/>
              </a:rPr>
              <a:t>www-sop.inria.fr/reves/Basilic/2010/LLCDDELPZ10/LLCDDELPZ10STARPNF.pdf</a:t>
            </a:r>
            <a:endParaRPr lang="en-GB" sz="3200" dirty="0" smtClean="0"/>
          </a:p>
          <a:p>
            <a:r>
              <a:rPr lang="en-GB" sz="3200" dirty="0">
                <a:hlinkClick r:id="rId16"/>
              </a:rPr>
              <a:t>http://</a:t>
            </a:r>
            <a:r>
              <a:rPr lang="en-GB" sz="3200" dirty="0" smtClean="0">
                <a:hlinkClick r:id="rId16"/>
              </a:rPr>
              <a:t>gmlscripts.github.io/images/bias1.gif</a:t>
            </a:r>
            <a:endParaRPr lang="en-GB" sz="32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7"/>
              </a:rPr>
              <a:t>http://www.howardzzh.com/research/terrain</a:t>
            </a:r>
            <a:r>
              <a:rPr lang="en-GB" sz="1200" dirty="0" smtClean="0">
                <a:hlinkClick r:id="rId7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www.wikiwand.com/de/Schnelle_Fourier-Transformation</a:t>
            </a:r>
            <a:endParaRPr lang="en-GB" sz="1200" dirty="0"/>
          </a:p>
          <a:p>
            <a:r>
              <a:rPr lang="en-GB" sz="1200" dirty="0">
                <a:hlinkClick r:id="rId9"/>
              </a:rPr>
              <a:t>https://</a:t>
            </a:r>
            <a:r>
              <a:rPr lang="en-GB" sz="1200" dirty="0" smtClean="0">
                <a:hlinkClick r:id="rId9"/>
              </a:rPr>
              <a:t>www.wikiwand.com/en/Spectral_density</a:t>
            </a:r>
            <a:endParaRPr lang="en-GB" sz="1200" dirty="0" smtClean="0"/>
          </a:p>
          <a:p>
            <a:r>
              <a:rPr lang="en-GB" sz="1200" dirty="0">
                <a:hlinkClick r:id="rId10"/>
              </a:rPr>
              <a:t>https://</a:t>
            </a:r>
            <a:r>
              <a:rPr lang="en-GB" sz="1200" dirty="0" smtClean="0">
                <a:hlinkClick r:id="rId10"/>
              </a:rPr>
              <a:t>www.wikiwand.com/en/White_noise</a:t>
            </a:r>
            <a:endParaRPr lang="en-GB" sz="1200" dirty="0" smtClean="0"/>
          </a:p>
          <a:p>
            <a:r>
              <a:rPr lang="en-GB" sz="1200" dirty="0">
                <a:hlinkClick r:id="rId11"/>
              </a:rPr>
              <a:t>http://www.keithlantz.net/2011/11/using-fourier-synthesis-to-generate-a-fractional-brownian-motion-surface</a:t>
            </a:r>
            <a:r>
              <a:rPr lang="en-GB" sz="1200" dirty="0" smtClean="0">
                <a:hlinkClick r:id="rId11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12"/>
              </a:rPr>
              <a:t>https://</a:t>
            </a:r>
            <a:r>
              <a:rPr lang="en-GB" sz="1200" dirty="0" smtClean="0">
                <a:hlinkClick r:id="rId12"/>
              </a:rPr>
              <a:t>www-sop.inria.fr/reves/Basilic/2010/LLCDDELPZ10/LLCDDELPZ10STARPNF.pdf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1051</Words>
  <Application>Microsoft Office PowerPoint</Application>
  <PresentationFormat>Breitbild</PresentationFormat>
  <Paragraphs>335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Century Schoolbook</vt:lpstr>
      <vt:lpstr>Helvetica</vt:lpstr>
      <vt:lpstr>Wingdings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64</cp:revision>
  <dcterms:created xsi:type="dcterms:W3CDTF">2016-05-24T06:49:51Z</dcterms:created>
  <dcterms:modified xsi:type="dcterms:W3CDTF">2016-05-31T13:42:46Z</dcterms:modified>
</cp:coreProperties>
</file>